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13"/>
  </p:notesMasterIdLst>
  <p:sldIdLst>
    <p:sldId id="256" r:id="rId5"/>
    <p:sldId id="617" r:id="rId6"/>
    <p:sldId id="614" r:id="rId7"/>
    <p:sldId id="615" r:id="rId8"/>
    <p:sldId id="618" r:id="rId9"/>
    <p:sldId id="620" r:id="rId10"/>
    <p:sldId id="619" r:id="rId11"/>
    <p:sldId id="454" r:id="rId12"/>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Lst>
        </p14:section>
        <p14:section name="Content" id="{31F9149E-C170-4E61-8C32-78FBFFDAEC9C}">
          <p14:sldIdLst>
            <p14:sldId id="617"/>
            <p14:sldId id="614"/>
            <p14:sldId id="615"/>
            <p14:sldId id="618"/>
            <p14:sldId id="620"/>
            <p14:sldId id="619"/>
          </p14:sldIdLst>
        </p14:section>
        <p14:section name="Exit" id="{26D33BE0-B19C-465D-8801-1598009CC099}">
          <p14:sldIdLst>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9396C"/>
    <a:srgbClr val="081C23"/>
    <a:srgbClr val="F15A29"/>
    <a:srgbClr val="92D050"/>
    <a:srgbClr val="AC75D5"/>
    <a:srgbClr val="7F498F"/>
    <a:srgbClr val="D5B8EA"/>
    <a:srgbClr val="0075C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Estilo claro 1 - Acento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Estilo claro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8B1032C-EA38-4F05-BA0D-38AFFFC7BED3}" styleName="Estilo claro 3 - Acento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D7AC3CCA-C797-4891-BE02-D94E43425B78}" styleName="Estilo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77612" autoAdjust="0"/>
  </p:normalViewPr>
  <p:slideViewPr>
    <p:cSldViewPr snapToGrid="0">
      <p:cViewPr varScale="1">
        <p:scale>
          <a:sx n="79" d="100"/>
          <a:sy n="79" d="100"/>
        </p:scale>
        <p:origin x="168" y="96"/>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11/7/2015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‹Nº›</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39"/>
            <a:ext cx="11034445" cy="2387600"/>
          </a:xfrm>
          <a:prstGeom prst="rect">
            <a:avLst/>
          </a:prstGeom>
        </p:spPr>
        <p:txBody>
          <a:bodyPr anchor="b">
            <a:noAutofit/>
          </a:bodyPr>
          <a:lstStyle>
            <a:lvl1pPr algn="l">
              <a:defRPr sz="23893">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1898672304"/>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a:prstGeom prst="rect">
            <a:avLst/>
          </a:prstGeom>
        </p:spPr>
        <p:txBody>
          <a:bodyPr/>
          <a:lstStyle>
            <a:lvl1pPr>
              <a:defRPr sz="5398"/>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a:prstGeom prst="rect">
            <a:avLst/>
          </a:prstGeo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8510" indent="-4031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82" indent="-34597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31" indent="-3364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975836738"/>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40" y="5670380"/>
            <a:ext cx="11653523" cy="896552"/>
          </a:xfrm>
        </p:spPr>
        <p:txBody>
          <a:bodyPr lIns="182880" tIns="146304" rIns="182880" bIns="146304" anchor="b">
            <a:noAutofit/>
          </a:bodyPr>
          <a:lstStyle>
            <a:lvl1pPr>
              <a:defRPr sz="1960" baseline="0">
                <a:latin typeface="+mn-lt"/>
              </a:defRPr>
            </a:lvl1pPr>
          </a:lstStyle>
          <a:p>
            <a:pPr lvl="0"/>
            <a:r>
              <a:rPr lang="en-US" dirty="0" smtClean="0"/>
              <a:t>Click to edit Master text styles</a:t>
            </a:r>
            <a:endParaRPr lang="en-US" dirty="0"/>
          </a:p>
        </p:txBody>
      </p:sp>
      <p:sp>
        <p:nvSpPr>
          <p:cNvPr id="2" name="Title 1"/>
          <p:cNvSpPr>
            <a:spLocks noGrp="1"/>
          </p:cNvSpPr>
          <p:nvPr>
            <p:ph type="title"/>
          </p:nvPr>
        </p:nvSpPr>
        <p:spPr>
          <a:xfrm>
            <a:off x="269240" y="2084174"/>
            <a:ext cx="11653523" cy="894996"/>
          </a:xfrm>
        </p:spPr>
        <p:txBody>
          <a:bodyPr/>
          <a:lstStyle>
            <a:lvl1pPr>
              <a:defRPr sz="5292"/>
            </a:lvl1pPr>
          </a:lstStyle>
          <a:p>
            <a:r>
              <a:rPr lang="en-US" dirty="0" smtClean="0"/>
              <a:t>Click to edit Master title style</a:t>
            </a:r>
            <a:endParaRPr lang="en-US" dirty="0"/>
          </a:p>
        </p:txBody>
      </p:sp>
    </p:spTree>
    <p:extLst>
      <p:ext uri="{BB962C8B-B14F-4D97-AF65-F5344CB8AC3E}">
        <p14:creationId xmlns:p14="http://schemas.microsoft.com/office/powerpoint/2010/main" val="326774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777" r:id="rId33"/>
    <p:sldLayoutId id="2147483778" r:id="rId34"/>
    <p:sldLayoutId id="2147483779" r:id="rId35"/>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5.xml"/><Relationship Id="rId5" Type="http://schemas.openxmlformats.org/officeDocument/2006/relationships/image" Target="../media/image14.jpe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Azure </a:t>
            </a:r>
            <a:r>
              <a:rPr lang="en-US" dirty="0" err="1" smtClean="0"/>
              <a:t>Cloudcamp</a:t>
            </a:r>
            <a:endParaRPr lang="en-US" dirty="0"/>
          </a:p>
        </p:txBody>
      </p:sp>
      <p:sp>
        <p:nvSpPr>
          <p:cNvPr id="3" name="Text Placeholder 2"/>
          <p:cNvSpPr>
            <a:spLocks noGrp="1"/>
          </p:cNvSpPr>
          <p:nvPr>
            <p:ph type="body" sz="quarter" idx="10"/>
          </p:nvPr>
        </p:nvSpPr>
        <p:spPr/>
        <p:txBody>
          <a:bodyPr/>
          <a:lstStyle/>
          <a:p>
            <a:r>
              <a:rPr lang="es-CO" dirty="0" smtClean="0"/>
              <a:t>Andrés Londoño</a:t>
            </a:r>
            <a:endParaRPr lang="en-US" dirty="0"/>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89" y="894"/>
            <a:ext cx="3519249" cy="939464"/>
          </a:xfrm>
          <a:solidFill>
            <a:schemeClr val="bg2">
              <a:lumMod val="25000"/>
              <a:alpha val="70000"/>
            </a:schemeClr>
          </a:solidFill>
        </p:spPr>
        <p:txBody>
          <a:bodyPr>
            <a:normAutofit/>
          </a:bodyPr>
          <a:lstStyle/>
          <a:p>
            <a:r>
              <a:rPr lang="es-CO" dirty="0" smtClean="0"/>
              <a:t>Contacto</a:t>
            </a:r>
            <a:endParaRPr lang="es-CO" dirty="0"/>
          </a:p>
        </p:txBody>
      </p:sp>
      <p:grpSp>
        <p:nvGrpSpPr>
          <p:cNvPr id="16" name="Grupo 15"/>
          <p:cNvGrpSpPr/>
          <p:nvPr/>
        </p:nvGrpSpPr>
        <p:grpSpPr>
          <a:xfrm>
            <a:off x="4854578" y="1676857"/>
            <a:ext cx="6400720" cy="3408099"/>
            <a:chOff x="6343136" y="1711209"/>
            <a:chExt cx="5494637" cy="3408987"/>
          </a:xfrm>
          <a:solidFill>
            <a:schemeClr val="bg2">
              <a:lumMod val="25000"/>
              <a:alpha val="70000"/>
            </a:schemeClr>
          </a:solidFill>
        </p:grpSpPr>
        <p:sp>
          <p:nvSpPr>
            <p:cNvPr id="4" name="Subtitle 2"/>
            <p:cNvSpPr txBox="1">
              <a:spLocks/>
            </p:cNvSpPr>
            <p:nvPr/>
          </p:nvSpPr>
          <p:spPr>
            <a:xfrm>
              <a:off x="6343136" y="1711209"/>
              <a:ext cx="5494637" cy="3408987"/>
            </a:xfrm>
            <a:prstGeom prst="rect">
              <a:avLst/>
            </a:prstGeom>
            <a:grpFill/>
          </p:spPr>
          <p:txBody>
            <a:bodyPr/>
            <a:lstStyle>
              <a:lvl1pPr marL="0" indent="0" algn="l" defTabSz="914166" rtl="0" eaLnBrk="1" latinLnBrk="0" hangingPunct="1">
                <a:spcBef>
                  <a:spcPct val="20000"/>
                </a:spcBef>
                <a:buFont typeface="Arial" pitchFamily="34" charset="0"/>
                <a:buNone/>
                <a:defRPr sz="3600" kern="1200">
                  <a:gradFill>
                    <a:gsLst>
                      <a:gs pos="66981">
                        <a:schemeClr val="tx1">
                          <a:lumMod val="75000"/>
                          <a:lumOff val="25000"/>
                        </a:schemeClr>
                      </a:gs>
                      <a:gs pos="0">
                        <a:schemeClr val="tx1">
                          <a:lumMod val="75000"/>
                          <a:lumOff val="25000"/>
                        </a:schemeClr>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CO" sz="3528" b="1" dirty="0" smtClean="0">
                  <a:solidFill>
                    <a:schemeClr val="bg1"/>
                  </a:solidFill>
                  <a:latin typeface="Segoe UI Light" panose="020B0502040204020203" pitchFamily="34" charset="0"/>
                  <a:cs typeface="Segoe UI Light" panose="020B0502040204020203" pitchFamily="34" charset="0"/>
                </a:rPr>
                <a:t>Andrés Londoño</a:t>
              </a:r>
              <a:endParaRPr lang="es-CO" sz="3528" b="1" dirty="0">
                <a:solidFill>
                  <a:schemeClr val="bg1"/>
                </a:solidFill>
                <a:latin typeface="Segoe UI Light" panose="020B0502040204020203" pitchFamily="34" charset="0"/>
                <a:cs typeface="Segoe UI Light" panose="020B0502040204020203" pitchFamily="34" charset="0"/>
              </a:endParaRPr>
            </a:p>
            <a:p>
              <a:r>
                <a:rPr lang="es-CO" sz="3528" b="1" dirty="0" err="1" smtClean="0">
                  <a:solidFill>
                    <a:schemeClr val="bg1"/>
                  </a:solidFill>
                  <a:latin typeface="Segoe UI Light" panose="020B0502040204020203" pitchFamily="34" charset="0"/>
                  <a:cs typeface="Segoe UI Light" panose="020B0502040204020203" pitchFamily="34" charset="0"/>
                </a:rPr>
                <a:t>MSPartner</a:t>
              </a:r>
              <a:r>
                <a:rPr lang="es-CO" sz="3528" b="1" dirty="0" smtClean="0">
                  <a:solidFill>
                    <a:schemeClr val="bg1"/>
                  </a:solidFill>
                  <a:latin typeface="Segoe UI Light" panose="020B0502040204020203" pitchFamily="34" charset="0"/>
                  <a:cs typeface="Segoe UI Light" panose="020B0502040204020203" pitchFamily="34" charset="0"/>
                </a:rPr>
                <a:t> and </a:t>
              </a:r>
              <a:r>
                <a:rPr lang="es-CO" sz="3528" b="1" dirty="0" err="1" smtClean="0">
                  <a:solidFill>
                    <a:schemeClr val="bg1"/>
                  </a:solidFill>
                  <a:latin typeface="Segoe UI Light" panose="020B0502040204020203" pitchFamily="34" charset="0"/>
                  <a:cs typeface="Segoe UI Light" panose="020B0502040204020203" pitchFamily="34" charset="0"/>
                </a:rPr>
                <a:t>Influencer</a:t>
              </a:r>
              <a:endParaRPr lang="es-CO" sz="3528" b="1" dirty="0">
                <a:solidFill>
                  <a:schemeClr val="bg1"/>
                </a:solidFill>
                <a:latin typeface="Segoe UI Light" panose="020B0502040204020203" pitchFamily="34" charset="0"/>
                <a:cs typeface="Segoe UI Light" panose="020B0502040204020203" pitchFamily="34" charset="0"/>
              </a:endParaRPr>
            </a:p>
            <a:p>
              <a:r>
                <a:rPr lang="es-CO" sz="3528" dirty="0">
                  <a:solidFill>
                    <a:schemeClr val="bg1"/>
                  </a:solidFill>
                  <a:latin typeface="Segoe UI Light" panose="020B0502040204020203" pitchFamily="34" charset="0"/>
                  <a:cs typeface="Segoe UI Light" panose="020B0502040204020203" pitchFamily="34" charset="0"/>
                </a:rPr>
                <a:t>      </a:t>
              </a:r>
              <a:r>
                <a:rPr lang="es-CO" sz="3528" dirty="0" smtClean="0">
                  <a:solidFill>
                    <a:schemeClr val="bg1"/>
                  </a:solidFill>
                  <a:latin typeface="Segoe UI Light" panose="020B0502040204020203" pitchFamily="34" charset="0"/>
                  <a:cs typeface="Segoe UI Light" panose="020B0502040204020203" pitchFamily="34" charset="0"/>
                </a:rPr>
                <a:t> @</a:t>
              </a:r>
              <a:r>
                <a:rPr lang="es-CO" sz="3528" dirty="0" err="1" smtClean="0">
                  <a:solidFill>
                    <a:schemeClr val="bg1"/>
                  </a:solidFill>
                  <a:latin typeface="Segoe UI Light" panose="020B0502040204020203" pitchFamily="34" charset="0"/>
                  <a:cs typeface="Segoe UI Light" panose="020B0502040204020203" pitchFamily="34" charset="0"/>
                </a:rPr>
                <a:t>andreslon</a:t>
              </a:r>
              <a:endParaRPr lang="es-CO" sz="3528" dirty="0">
                <a:solidFill>
                  <a:schemeClr val="bg1"/>
                </a:solidFill>
                <a:latin typeface="Segoe UI Light" panose="020B0502040204020203" pitchFamily="34" charset="0"/>
                <a:cs typeface="Segoe UI Light" panose="020B0502040204020203" pitchFamily="34" charset="0"/>
              </a:endParaRPr>
            </a:p>
            <a:p>
              <a:r>
                <a:rPr lang="es-CO" sz="3528" dirty="0">
                  <a:solidFill>
                    <a:schemeClr val="bg1"/>
                  </a:solidFill>
                  <a:latin typeface="Segoe UI Light" panose="020B0502040204020203" pitchFamily="34" charset="0"/>
                  <a:cs typeface="Segoe UI Light" panose="020B0502040204020203" pitchFamily="34" charset="0"/>
                </a:rPr>
                <a:t>      </a:t>
              </a:r>
              <a:r>
                <a:rPr lang="es-CO" sz="3528" dirty="0" smtClean="0">
                  <a:solidFill>
                    <a:schemeClr val="bg1"/>
                  </a:solidFill>
                  <a:latin typeface="Segoe UI Light" panose="020B0502040204020203" pitchFamily="34" charset="0"/>
                  <a:cs typeface="Segoe UI Light" panose="020B0502040204020203" pitchFamily="34" charset="0"/>
                </a:rPr>
                <a:t> </a:t>
              </a:r>
              <a:r>
                <a:rPr lang="es-CO" sz="3528" dirty="0" err="1" smtClean="0">
                  <a:solidFill>
                    <a:schemeClr val="bg1"/>
                  </a:solidFill>
                  <a:latin typeface="Segoe UI Light" panose="020B0502040204020203" pitchFamily="34" charset="0"/>
                  <a:cs typeface="Segoe UI Light" panose="020B0502040204020203" pitchFamily="34" charset="0"/>
                </a:rPr>
                <a:t>geeklon</a:t>
              </a:r>
              <a:endParaRPr lang="es-CO" sz="3528" dirty="0">
                <a:solidFill>
                  <a:schemeClr val="bg1"/>
                </a:solidFill>
                <a:latin typeface="Segoe UI Light" panose="020B0502040204020203" pitchFamily="34" charset="0"/>
                <a:cs typeface="Segoe UI Light" panose="020B0502040204020203" pitchFamily="34" charset="0"/>
              </a:endParaRPr>
            </a:p>
            <a:p>
              <a:r>
                <a:rPr lang="es-CO" sz="3528" dirty="0">
                  <a:solidFill>
                    <a:schemeClr val="bg1"/>
                  </a:solidFill>
                  <a:latin typeface="Segoe UI Light" panose="020B0502040204020203" pitchFamily="34" charset="0"/>
                  <a:cs typeface="Segoe UI Light" panose="020B0502040204020203" pitchFamily="34" charset="0"/>
                </a:rPr>
                <a:t>      </a:t>
              </a:r>
              <a:r>
                <a:rPr lang="es-CO" sz="3528" dirty="0" smtClean="0">
                  <a:solidFill>
                    <a:schemeClr val="bg1"/>
                  </a:solidFill>
                  <a:latin typeface="Segoe UI Light" panose="020B0502040204020203" pitchFamily="34" charset="0"/>
                  <a:cs typeface="Segoe UI Light" panose="020B0502040204020203" pitchFamily="34" charset="0"/>
                </a:rPr>
                <a:t> andreslonblog.blogspot.com</a:t>
              </a:r>
              <a:endParaRPr lang="es-CO" sz="3528" dirty="0">
                <a:solidFill>
                  <a:schemeClr val="bg1"/>
                </a:solidFill>
                <a:latin typeface="Segoe UI Light" panose="020B0502040204020203" pitchFamily="34" charset="0"/>
                <a:cs typeface="Segoe UI Light" panose="020B0502040204020203" pitchFamily="34" charset="0"/>
              </a:endParaRPr>
            </a:p>
            <a:p>
              <a:r>
                <a:rPr lang="es-CO" sz="3528" dirty="0">
                  <a:solidFill>
                    <a:schemeClr val="bg1"/>
                  </a:solidFill>
                  <a:latin typeface="Segoe UI Light" panose="020B0502040204020203" pitchFamily="34" charset="0"/>
                  <a:cs typeface="Segoe UI Light" panose="020B0502040204020203" pitchFamily="34" charset="0"/>
                </a:rPr>
                <a:t>      </a:t>
              </a:r>
            </a:p>
          </p:txBody>
        </p:sp>
        <p:grpSp>
          <p:nvGrpSpPr>
            <p:cNvPr id="15" name="Grupo 14"/>
            <p:cNvGrpSpPr/>
            <p:nvPr/>
          </p:nvGrpSpPr>
          <p:grpSpPr>
            <a:xfrm>
              <a:off x="6457085" y="3025517"/>
              <a:ext cx="607659" cy="1282754"/>
              <a:chOff x="6251137" y="3025517"/>
              <a:chExt cx="607659" cy="1282754"/>
            </a:xfrm>
            <a:grpFill/>
          </p:grpSpPr>
          <p:pic>
            <p:nvPicPr>
              <p:cNvPr id="13" name="Imagen 1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251545" y="3701020"/>
                <a:ext cx="607251" cy="607251"/>
              </a:xfrm>
              <a:prstGeom prst="rect">
                <a:avLst/>
              </a:prstGeom>
              <a:grpFill/>
            </p:spPr>
          </p:pic>
          <p:pic>
            <p:nvPicPr>
              <p:cNvPr id="14" name="Imagen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51137" y="3025517"/>
                <a:ext cx="594047" cy="594047"/>
              </a:xfrm>
              <a:prstGeom prst="rect">
                <a:avLst/>
              </a:prstGeom>
              <a:grpFill/>
            </p:spPr>
          </p:pic>
        </p:grpSp>
      </p:grpSp>
      <p:pic>
        <p:nvPicPr>
          <p:cNvPr id="5" name="Imagen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769" y="6323846"/>
            <a:ext cx="2160427" cy="462144"/>
          </a:xfrm>
          <a:prstGeom prst="rect">
            <a:avLst/>
          </a:prstGeom>
        </p:spPr>
      </p:pic>
      <p:pic>
        <p:nvPicPr>
          <p:cNvPr id="3074" name="Picture 2" descr="http://andreslonblob.blob.core.windows.net/images/M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1282" y="1852806"/>
            <a:ext cx="3495366" cy="3508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26970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6000" dirty="0" smtClean="0"/>
              <a:t>El </a:t>
            </a:r>
            <a:r>
              <a:rPr lang="en-US" sz="6000" dirty="0" err="1" smtClean="0"/>
              <a:t>Repositorio</a:t>
            </a:r>
            <a:endParaRPr lang="en-US" sz="6000" dirty="0"/>
          </a:p>
        </p:txBody>
      </p:sp>
      <p:sp>
        <p:nvSpPr>
          <p:cNvPr id="2" name="Text Placeholder 1"/>
          <p:cNvSpPr>
            <a:spLocks noGrp="1"/>
          </p:cNvSpPr>
          <p:nvPr>
            <p:ph sz="quarter" idx="10"/>
          </p:nvPr>
        </p:nvSpPr>
        <p:spPr/>
        <p:txBody>
          <a:bodyPr/>
          <a:lstStyle/>
          <a:p>
            <a:pPr marL="0" indent="0">
              <a:buNone/>
            </a:pPr>
            <a:endParaRPr lang="es-CO" sz="5400" dirty="0" smtClean="0"/>
          </a:p>
          <a:p>
            <a:pPr marL="0" indent="0">
              <a:buNone/>
            </a:pPr>
            <a:endParaRPr lang="es-CO" sz="5400" dirty="0"/>
          </a:p>
          <a:p>
            <a:pPr marL="0" indent="0" algn="ctr">
              <a:buNone/>
            </a:pPr>
            <a:r>
              <a:rPr lang="en-US" sz="5400" dirty="0" smtClean="0"/>
              <a:t>github.com/</a:t>
            </a:r>
            <a:r>
              <a:rPr lang="en-US" sz="5400" dirty="0" smtClean="0">
                <a:solidFill>
                  <a:schemeClr val="accent6">
                    <a:lumMod val="40000"/>
                    <a:lumOff val="60000"/>
                  </a:schemeClr>
                </a:solidFill>
              </a:rPr>
              <a:t>Ninja-Labs</a:t>
            </a:r>
            <a:r>
              <a:rPr lang="en-US" sz="5400" dirty="0" smtClean="0"/>
              <a:t>/</a:t>
            </a:r>
            <a:r>
              <a:rPr lang="en-US" sz="5400" dirty="0" smtClean="0">
                <a:solidFill>
                  <a:schemeClr val="accent1">
                    <a:lumMod val="60000"/>
                    <a:lumOff val="40000"/>
                  </a:schemeClr>
                </a:solidFill>
              </a:rPr>
              <a:t>azure</a:t>
            </a:r>
          </a:p>
          <a:p>
            <a:pPr marL="0" indent="0" algn="ctr">
              <a:buNone/>
            </a:pPr>
            <a:r>
              <a:rPr lang="en-US" sz="5400" dirty="0" smtClean="0">
                <a:solidFill>
                  <a:schemeClr val="accent1">
                    <a:lumMod val="60000"/>
                    <a:lumOff val="40000"/>
                  </a:schemeClr>
                </a:solidFill>
                <a:sym typeface="Wingdings" panose="05000000000000000000" pitchFamily="2" charset="2"/>
              </a:rPr>
              <a:t> 3. </a:t>
            </a:r>
            <a:r>
              <a:rPr lang="en-US" sz="5400" dirty="0" err="1" smtClean="0">
                <a:solidFill>
                  <a:schemeClr val="accent1">
                    <a:lumMod val="60000"/>
                    <a:lumOff val="40000"/>
                  </a:schemeClr>
                </a:solidFill>
                <a:sym typeface="Wingdings" panose="05000000000000000000" pitchFamily="2" charset="2"/>
              </a:rPr>
              <a:t>Redis</a:t>
            </a:r>
            <a:r>
              <a:rPr lang="en-US" sz="5400" dirty="0" smtClean="0">
                <a:solidFill>
                  <a:schemeClr val="accent1">
                    <a:lumMod val="60000"/>
                    <a:lumOff val="40000"/>
                  </a:schemeClr>
                </a:solidFill>
                <a:sym typeface="Wingdings" panose="05000000000000000000" pitchFamily="2" charset="2"/>
              </a:rPr>
              <a:t> Cache  HOL.A</a:t>
            </a:r>
            <a:endParaRPr lang="en-US" sz="5400" dirty="0">
              <a:solidFill>
                <a:schemeClr val="accent1">
                  <a:lumMod val="60000"/>
                  <a:lumOff val="40000"/>
                </a:schemeClr>
              </a:solidFill>
            </a:endParaRPr>
          </a:p>
        </p:txBody>
      </p:sp>
    </p:spTree>
    <p:extLst>
      <p:ext uri="{BB962C8B-B14F-4D97-AF65-F5344CB8AC3E}">
        <p14:creationId xmlns:p14="http://schemas.microsoft.com/office/powerpoint/2010/main" val="11933599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s-CO" noProof="1" smtClean="0"/>
              <a:t>Redis Cache</a:t>
            </a:r>
            <a:endParaRPr lang="es-CO" noProof="1"/>
          </a:p>
        </p:txBody>
      </p:sp>
      <p:sp>
        <p:nvSpPr>
          <p:cNvPr id="2" name="Text Placeholder 1"/>
          <p:cNvSpPr>
            <a:spLocks noGrp="1"/>
          </p:cNvSpPr>
          <p:nvPr>
            <p:ph sz="quarter" idx="10"/>
          </p:nvPr>
        </p:nvSpPr>
        <p:spPr/>
        <p:txBody>
          <a:bodyPr/>
          <a:lstStyle/>
          <a:p>
            <a:pPr>
              <a:buFont typeface="Arial" panose="020B0604020202020204" pitchFamily="34" charset="0"/>
              <a:buChar char="•"/>
            </a:pPr>
            <a:r>
              <a:rPr lang="es-CO" sz="2400" noProof="1" smtClean="0"/>
              <a:t>Microsoft Azure Redis Cache se basa en el conocido almacenamiento Redis Cache de código abierto.</a:t>
            </a:r>
          </a:p>
          <a:p>
            <a:pPr>
              <a:buFont typeface="Arial" panose="020B0604020202020204" pitchFamily="34" charset="0"/>
              <a:buChar char="•"/>
            </a:pPr>
            <a:r>
              <a:rPr lang="es-CO" sz="2400" noProof="1" smtClean="0"/>
              <a:t>Proporciona acceso a una memoeria caché Redis dedicada segura, administrada por Microsoft.</a:t>
            </a:r>
          </a:p>
          <a:p>
            <a:pPr>
              <a:buFont typeface="Arial" panose="020B0604020202020204" pitchFamily="34" charset="0"/>
              <a:buChar char="•"/>
            </a:pPr>
            <a:r>
              <a:rPr lang="es-CO" sz="2400" noProof="1" smtClean="0"/>
              <a:t>Una memoria caché creada con la caché de azure la cual es accesible desde cualquier aplicación de Azure y otras plataformas.</a:t>
            </a:r>
          </a:p>
          <a:p>
            <a:pPr>
              <a:buFont typeface="Arial" panose="020B0604020202020204" pitchFamily="34" charset="0"/>
              <a:buChar char="•"/>
            </a:pPr>
            <a:endParaRPr lang="es-CO" sz="2400" noProof="1"/>
          </a:p>
          <a:p>
            <a:pPr lvl="1">
              <a:buFont typeface="Arial" panose="020B0604020202020204" pitchFamily="34" charset="0"/>
              <a:buChar char="•"/>
            </a:pPr>
            <a:r>
              <a:rPr lang="es-CO" sz="2400" noProof="1" smtClean="0"/>
              <a:t>Completamente administrado</a:t>
            </a:r>
          </a:p>
          <a:p>
            <a:pPr lvl="1">
              <a:buFont typeface="Arial" panose="020B0604020202020204" pitchFamily="34" charset="0"/>
              <a:buChar char="•"/>
            </a:pPr>
            <a:r>
              <a:rPr lang="es-CO" sz="2400" noProof="1" smtClean="0"/>
              <a:t>Gran capacidad de proceso</a:t>
            </a:r>
          </a:p>
          <a:p>
            <a:pPr lvl="1">
              <a:buFont typeface="Arial" panose="020B0604020202020204" pitchFamily="34" charset="0"/>
              <a:buChar char="•"/>
            </a:pPr>
            <a:r>
              <a:rPr lang="es-CO" sz="2400" noProof="1" smtClean="0"/>
              <a:t>Baja latencia</a:t>
            </a:r>
          </a:p>
          <a:p>
            <a:pPr lvl="1">
              <a:buFont typeface="Arial" panose="020B0604020202020204" pitchFamily="34" charset="0"/>
              <a:buChar char="•"/>
            </a:pPr>
            <a:r>
              <a:rPr lang="es-CO" sz="2400" noProof="1" smtClean="0"/>
              <a:t>Alto rendimiento</a:t>
            </a:r>
          </a:p>
          <a:p>
            <a:pPr lvl="1">
              <a:buFont typeface="Arial" panose="020B0604020202020204" pitchFamily="34" charset="0"/>
              <a:buChar char="•"/>
            </a:pPr>
            <a:r>
              <a:rPr lang="es-CO" sz="2400" noProof="1" smtClean="0"/>
              <a:t>Seguro</a:t>
            </a:r>
          </a:p>
          <a:p>
            <a:pPr>
              <a:buFont typeface="Arial" panose="020B0604020202020204" pitchFamily="34" charset="0"/>
              <a:buChar char="•"/>
            </a:pPr>
            <a:endParaRPr lang="es-CO" sz="2400" noProof="1"/>
          </a:p>
        </p:txBody>
      </p:sp>
    </p:spTree>
    <p:extLst>
      <p:ext uri="{BB962C8B-B14F-4D97-AF65-F5344CB8AC3E}">
        <p14:creationId xmlns:p14="http://schemas.microsoft.com/office/powerpoint/2010/main" val="256170399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295275"/>
            <a:ext cx="9875838" cy="923925"/>
          </a:xfrm>
          <a:prstGeom prst="rect">
            <a:avLst/>
          </a:prstGeom>
        </p:spPr>
        <p:txBody>
          <a:bodyPr>
            <a:noAutofit/>
          </a:bodyPr>
          <a:lstStyle/>
          <a:p>
            <a:r>
              <a:rPr lang="es-CO" noProof="1" smtClean="0"/>
              <a:t>Redis Cache</a:t>
            </a:r>
            <a:endParaRPr lang="es-CO" noProof="1"/>
          </a:p>
        </p:txBody>
      </p:sp>
      <p:pic>
        <p:nvPicPr>
          <p:cNvPr id="5" name="Imagen 4"/>
          <p:cNvPicPr>
            <a:picLocks noChangeAspect="1"/>
          </p:cNvPicPr>
          <p:nvPr/>
        </p:nvPicPr>
        <p:blipFill>
          <a:blip r:embed="rId2"/>
          <a:stretch>
            <a:fillRect/>
          </a:stretch>
        </p:blipFill>
        <p:spPr>
          <a:xfrm>
            <a:off x="114300" y="0"/>
            <a:ext cx="11938000" cy="2475056"/>
          </a:xfrm>
          <a:prstGeom prst="rect">
            <a:avLst/>
          </a:prstGeom>
        </p:spPr>
      </p:pic>
      <p:graphicFrame>
        <p:nvGraphicFramePr>
          <p:cNvPr id="6" name="Tabla 5"/>
          <p:cNvGraphicFramePr>
            <a:graphicFrameLocks noGrp="1"/>
          </p:cNvGraphicFramePr>
          <p:nvPr>
            <p:extLst>
              <p:ext uri="{D42A27DB-BD31-4B8C-83A1-F6EECF244321}">
                <p14:modId xmlns:p14="http://schemas.microsoft.com/office/powerpoint/2010/main" val="1069760045"/>
              </p:ext>
            </p:extLst>
          </p:nvPr>
        </p:nvGraphicFramePr>
        <p:xfrm>
          <a:off x="777374" y="2475056"/>
          <a:ext cx="9834479" cy="4079240"/>
        </p:xfrm>
        <a:graphic>
          <a:graphicData uri="http://schemas.openxmlformats.org/drawingml/2006/table">
            <a:tbl>
              <a:tblPr firstRow="1" bandRow="1">
                <a:tableStyleId>{D7AC3CCA-C797-4891-BE02-D94E43425B78}</a:tableStyleId>
              </a:tblPr>
              <a:tblGrid>
                <a:gridCol w="4901531">
                  <a:extLst>
                    <a:ext uri="{9D8B030D-6E8A-4147-A177-3AD203B41FA5}">
                      <a16:colId xmlns:a16="http://schemas.microsoft.com/office/drawing/2014/main" val="4052481719"/>
                    </a:ext>
                  </a:extLst>
                </a:gridCol>
                <a:gridCol w="2839453">
                  <a:extLst>
                    <a:ext uri="{9D8B030D-6E8A-4147-A177-3AD203B41FA5}">
                      <a16:colId xmlns:a16="http://schemas.microsoft.com/office/drawing/2014/main" val="2262665624"/>
                    </a:ext>
                  </a:extLst>
                </a:gridCol>
                <a:gridCol w="2093495">
                  <a:extLst>
                    <a:ext uri="{9D8B030D-6E8A-4147-A177-3AD203B41FA5}">
                      <a16:colId xmlns:a16="http://schemas.microsoft.com/office/drawing/2014/main" val="241611962"/>
                    </a:ext>
                  </a:extLst>
                </a:gridCol>
              </a:tblGrid>
              <a:tr h="370840">
                <a:tc>
                  <a:txBody>
                    <a:bodyPr/>
                    <a:lstStyle/>
                    <a:p>
                      <a:endParaRPr lang="es-419" b="0" cap="none" spc="0" dirty="0">
                        <a:ln w="0"/>
                        <a:solidFill>
                          <a:schemeClr val="tx1"/>
                        </a:solidFill>
                        <a:effectLst>
                          <a:outerShdw blurRad="38100" dist="19050" dir="2700000" algn="tl" rotWithShape="0">
                            <a:schemeClr val="dk1">
                              <a:alpha val="40000"/>
                            </a:schemeClr>
                          </a:outerShdw>
                        </a:effectLst>
                      </a:endParaRPr>
                    </a:p>
                  </a:txBody>
                  <a:tcPr/>
                </a:tc>
                <a:tc>
                  <a:txBody>
                    <a:bodyPr/>
                    <a:lstStyle/>
                    <a:p>
                      <a:pPr algn="ctr"/>
                      <a:r>
                        <a:rPr lang="es-419" b="0" cap="none" spc="0" dirty="0" err="1" smtClean="0">
                          <a:ln w="0"/>
                          <a:solidFill>
                            <a:schemeClr val="tx1"/>
                          </a:solidFill>
                          <a:effectLst>
                            <a:outerShdw blurRad="38100" dist="19050" dir="2700000" algn="tl" rotWithShape="0">
                              <a:schemeClr val="dk1">
                                <a:alpha val="40000"/>
                              </a:schemeClr>
                            </a:outerShdw>
                          </a:effectLst>
                        </a:rPr>
                        <a:t>Redis</a:t>
                      </a:r>
                      <a:endParaRPr lang="es-419" b="0" cap="none" spc="0" dirty="0">
                        <a:ln w="0"/>
                        <a:solidFill>
                          <a:schemeClr val="tx1"/>
                        </a:solidFill>
                        <a:effectLst>
                          <a:outerShdw blurRad="38100" dist="19050" dir="2700000" algn="tl" rotWithShape="0">
                            <a:schemeClr val="dk1">
                              <a:alpha val="40000"/>
                            </a:schemeClr>
                          </a:outerShdw>
                        </a:effectLst>
                      </a:endParaRPr>
                    </a:p>
                  </a:txBody>
                  <a:tcPr/>
                </a:tc>
                <a:tc>
                  <a:txBody>
                    <a:bodyPr/>
                    <a:lstStyle/>
                    <a:p>
                      <a:pPr algn="ctr"/>
                      <a:r>
                        <a:rPr lang="es-419" b="0" cap="none" spc="0" dirty="0" smtClean="0">
                          <a:ln w="0"/>
                          <a:solidFill>
                            <a:schemeClr val="tx1"/>
                          </a:solidFill>
                          <a:effectLst>
                            <a:outerShdw blurRad="38100" dist="19050" dir="2700000" algn="tl" rotWithShape="0">
                              <a:schemeClr val="dk1">
                                <a:alpha val="40000"/>
                              </a:schemeClr>
                            </a:outerShdw>
                          </a:effectLst>
                        </a:rPr>
                        <a:t>Otros</a:t>
                      </a:r>
                      <a:endParaRPr lang="es-419" b="0" cap="none" spc="0" dirty="0">
                        <a:ln w="0"/>
                        <a:solidFill>
                          <a:schemeClr val="tx1"/>
                        </a:solidFill>
                        <a:effectLst>
                          <a:outerShdw blurRad="38100" dist="19050" dir="2700000" algn="tl" rotWithShape="0">
                            <a:schemeClr val="dk1">
                              <a:alpha val="40000"/>
                            </a:schemeClr>
                          </a:outerShdw>
                        </a:effectLst>
                      </a:endParaRPr>
                    </a:p>
                  </a:txBody>
                  <a:tcPr/>
                </a:tc>
                <a:extLst>
                  <a:ext uri="{0D108BD9-81ED-4DB2-BD59-A6C34878D82A}">
                    <a16:rowId xmlns:a16="http://schemas.microsoft.com/office/drawing/2014/main" val="115452408"/>
                  </a:ext>
                </a:extLst>
              </a:tr>
              <a:tr h="370840">
                <a:tc>
                  <a:txBody>
                    <a:bodyPr/>
                    <a:lstStyle/>
                    <a:p>
                      <a:r>
                        <a:rPr lang="es-419" b="0" cap="none" spc="0" dirty="0" smtClean="0">
                          <a:ln w="0"/>
                          <a:solidFill>
                            <a:schemeClr val="tx1"/>
                          </a:solidFill>
                          <a:effectLst>
                            <a:outerShdw blurRad="38100" dist="19050" dir="2700000" algn="tl" rotWithShape="0">
                              <a:schemeClr val="dk1">
                                <a:alpha val="40000"/>
                              </a:schemeClr>
                            </a:outerShdw>
                          </a:effectLst>
                        </a:rPr>
                        <a:t>Sistema distribuido</a:t>
                      </a:r>
                      <a:endParaRPr lang="es-419" b="0" cap="none" spc="0" dirty="0">
                        <a:ln w="0"/>
                        <a:solidFill>
                          <a:schemeClr val="tx1"/>
                        </a:solidFill>
                        <a:effectLst>
                          <a:outerShdw blurRad="38100" dist="19050" dir="2700000" algn="tl" rotWithShape="0">
                            <a:schemeClr val="dk1">
                              <a:alpha val="40000"/>
                            </a:schemeClr>
                          </a:outerShdw>
                        </a:effectLst>
                      </a:endParaRPr>
                    </a:p>
                  </a:txBody>
                  <a:tcPr/>
                </a:tc>
                <a:tc>
                  <a:txBody>
                    <a:bodyPr/>
                    <a:lstStyle/>
                    <a:p>
                      <a:pPr algn="ctr"/>
                      <a:r>
                        <a:rPr lang="es-419" b="0" cap="none" spc="0" dirty="0" smtClean="0">
                          <a:ln w="0"/>
                          <a:solidFill>
                            <a:schemeClr val="tx1"/>
                          </a:solidFill>
                          <a:effectLst>
                            <a:outerShdw blurRad="38100" dist="19050" dir="2700000" algn="tl" rotWithShape="0">
                              <a:schemeClr val="dk1">
                                <a:alpha val="40000"/>
                              </a:schemeClr>
                            </a:outerShdw>
                          </a:effectLst>
                        </a:rPr>
                        <a:t>X</a:t>
                      </a:r>
                      <a:endParaRPr lang="es-419" b="0" cap="none" spc="0" dirty="0">
                        <a:ln w="0"/>
                        <a:solidFill>
                          <a:schemeClr val="tx1"/>
                        </a:solidFill>
                        <a:effectLst>
                          <a:outerShdw blurRad="38100" dist="19050" dir="2700000" algn="tl" rotWithShape="0">
                            <a:schemeClr val="dk1">
                              <a:alpha val="40000"/>
                            </a:schemeClr>
                          </a:outerShdw>
                        </a:effectLst>
                      </a:endParaRPr>
                    </a:p>
                  </a:txBody>
                  <a:tcPr/>
                </a:tc>
                <a:tc>
                  <a:txBody>
                    <a:bodyPr/>
                    <a:lstStyle/>
                    <a:p>
                      <a:pPr algn="ctr"/>
                      <a:r>
                        <a:rPr lang="es-419" b="0" cap="none" spc="0" dirty="0" smtClean="0">
                          <a:ln w="0"/>
                          <a:solidFill>
                            <a:schemeClr val="tx1"/>
                          </a:solidFill>
                          <a:effectLst>
                            <a:outerShdw blurRad="38100" dist="19050" dir="2700000" algn="tl" rotWithShape="0">
                              <a:schemeClr val="dk1">
                                <a:alpha val="40000"/>
                              </a:schemeClr>
                            </a:outerShdw>
                          </a:effectLst>
                        </a:rPr>
                        <a:t>X</a:t>
                      </a:r>
                      <a:endParaRPr lang="es-419" b="0" cap="none" spc="0" dirty="0">
                        <a:ln w="0"/>
                        <a:solidFill>
                          <a:schemeClr val="tx1"/>
                        </a:solidFill>
                        <a:effectLst>
                          <a:outerShdw blurRad="38100" dist="19050" dir="2700000" algn="tl" rotWithShape="0">
                            <a:schemeClr val="dk1">
                              <a:alpha val="40000"/>
                            </a:schemeClr>
                          </a:outerShdw>
                        </a:effectLst>
                      </a:endParaRPr>
                    </a:p>
                  </a:txBody>
                  <a:tcPr/>
                </a:tc>
                <a:extLst>
                  <a:ext uri="{0D108BD9-81ED-4DB2-BD59-A6C34878D82A}">
                    <a16:rowId xmlns:a16="http://schemas.microsoft.com/office/drawing/2014/main" val="2596498958"/>
                  </a:ext>
                </a:extLst>
              </a:tr>
              <a:tr h="370840">
                <a:tc>
                  <a:txBody>
                    <a:bodyPr/>
                    <a:lstStyle/>
                    <a:p>
                      <a:r>
                        <a:rPr lang="es-419" b="0" cap="none" spc="0" dirty="0" smtClean="0">
                          <a:ln w="0"/>
                          <a:solidFill>
                            <a:schemeClr val="tx1"/>
                          </a:solidFill>
                          <a:effectLst>
                            <a:outerShdw blurRad="38100" dist="19050" dir="2700000" algn="tl" rotWithShape="0">
                              <a:schemeClr val="dk1">
                                <a:alpha val="40000"/>
                              </a:schemeClr>
                            </a:outerShdw>
                          </a:effectLst>
                        </a:rPr>
                        <a:t>Trabaja en memoria</a:t>
                      </a:r>
                    </a:p>
                  </a:txBody>
                  <a:tcPr/>
                </a:tc>
                <a:tc>
                  <a:txBody>
                    <a:bodyPr/>
                    <a:lstStyle/>
                    <a:p>
                      <a:pPr algn="ctr"/>
                      <a:r>
                        <a:rPr lang="es-419" b="0" cap="none" spc="0" dirty="0" smtClean="0">
                          <a:ln w="0"/>
                          <a:solidFill>
                            <a:schemeClr val="tx1"/>
                          </a:solidFill>
                          <a:effectLst>
                            <a:outerShdw blurRad="38100" dist="19050" dir="2700000" algn="tl" rotWithShape="0">
                              <a:schemeClr val="dk1">
                                <a:alpha val="40000"/>
                              </a:schemeClr>
                            </a:outerShdw>
                          </a:effectLst>
                        </a:rPr>
                        <a:t>X</a:t>
                      </a:r>
                      <a:endParaRPr lang="es-419" b="0" cap="none" spc="0" dirty="0">
                        <a:ln w="0"/>
                        <a:solidFill>
                          <a:schemeClr val="tx1"/>
                        </a:solidFill>
                        <a:effectLst>
                          <a:outerShdw blurRad="38100" dist="19050" dir="2700000" algn="tl" rotWithShape="0">
                            <a:schemeClr val="dk1">
                              <a:alpha val="40000"/>
                            </a:schemeClr>
                          </a:outerShdw>
                        </a:effectLst>
                      </a:endParaRPr>
                    </a:p>
                  </a:txBody>
                  <a:tcPr/>
                </a:tc>
                <a:tc>
                  <a:txBody>
                    <a:bodyPr/>
                    <a:lstStyle/>
                    <a:p>
                      <a:pPr algn="ctr"/>
                      <a:r>
                        <a:rPr lang="es-419" b="0" cap="none" spc="0" dirty="0" smtClean="0">
                          <a:ln w="0"/>
                          <a:solidFill>
                            <a:schemeClr val="tx1"/>
                          </a:solidFill>
                          <a:effectLst>
                            <a:outerShdw blurRad="38100" dist="19050" dir="2700000" algn="tl" rotWithShape="0">
                              <a:schemeClr val="dk1">
                                <a:alpha val="40000"/>
                              </a:schemeClr>
                            </a:outerShdw>
                          </a:effectLst>
                        </a:rPr>
                        <a:t>X</a:t>
                      </a:r>
                      <a:endParaRPr lang="es-419" b="0" cap="none" spc="0" dirty="0">
                        <a:ln w="0"/>
                        <a:solidFill>
                          <a:schemeClr val="tx1"/>
                        </a:solidFill>
                        <a:effectLst>
                          <a:outerShdw blurRad="38100" dist="19050" dir="2700000" algn="tl" rotWithShape="0">
                            <a:schemeClr val="dk1">
                              <a:alpha val="40000"/>
                            </a:schemeClr>
                          </a:outerShdw>
                        </a:effectLst>
                      </a:endParaRPr>
                    </a:p>
                  </a:txBody>
                  <a:tcPr/>
                </a:tc>
                <a:extLst>
                  <a:ext uri="{0D108BD9-81ED-4DB2-BD59-A6C34878D82A}">
                    <a16:rowId xmlns:a16="http://schemas.microsoft.com/office/drawing/2014/main" val="775727432"/>
                  </a:ext>
                </a:extLst>
              </a:tr>
              <a:tr h="370840">
                <a:tc>
                  <a:txBody>
                    <a:bodyPr/>
                    <a:lstStyle/>
                    <a:p>
                      <a:r>
                        <a:rPr lang="es-419" b="0" cap="none" spc="0" dirty="0" smtClean="0">
                          <a:ln w="0"/>
                          <a:solidFill>
                            <a:schemeClr val="tx1"/>
                          </a:solidFill>
                          <a:effectLst>
                            <a:outerShdw blurRad="38100" dist="19050" dir="2700000" algn="tl" rotWithShape="0">
                              <a:schemeClr val="dk1">
                                <a:alpha val="40000"/>
                              </a:schemeClr>
                            </a:outerShdw>
                          </a:effectLst>
                        </a:rPr>
                        <a:t>Persiste eventualmente</a:t>
                      </a:r>
                      <a:endParaRPr lang="es-419" b="0" cap="none" spc="0" dirty="0">
                        <a:ln w="0"/>
                        <a:solidFill>
                          <a:schemeClr val="tx1"/>
                        </a:solidFill>
                        <a:effectLst>
                          <a:outerShdw blurRad="38100" dist="19050" dir="2700000" algn="tl" rotWithShape="0">
                            <a:schemeClr val="dk1">
                              <a:alpha val="40000"/>
                            </a:schemeClr>
                          </a:outerShdw>
                        </a:effectLst>
                      </a:endParaRPr>
                    </a:p>
                  </a:txBody>
                  <a:tcPr/>
                </a:tc>
                <a:tc>
                  <a:txBody>
                    <a:bodyPr/>
                    <a:lstStyle/>
                    <a:p>
                      <a:pPr algn="ctr"/>
                      <a:r>
                        <a:rPr lang="es-419" b="0" cap="none" spc="0" dirty="0" smtClean="0">
                          <a:ln w="0"/>
                          <a:solidFill>
                            <a:schemeClr val="tx1"/>
                          </a:solidFill>
                          <a:effectLst>
                            <a:outerShdw blurRad="38100" dist="19050" dir="2700000" algn="tl" rotWithShape="0">
                              <a:schemeClr val="dk1">
                                <a:alpha val="40000"/>
                              </a:schemeClr>
                            </a:outerShdw>
                          </a:effectLst>
                        </a:rPr>
                        <a:t>X</a:t>
                      </a:r>
                      <a:endParaRPr lang="es-419" b="0" cap="none" spc="0" dirty="0">
                        <a:ln w="0"/>
                        <a:solidFill>
                          <a:schemeClr val="tx1"/>
                        </a:solidFill>
                        <a:effectLst>
                          <a:outerShdw blurRad="38100" dist="19050" dir="2700000" algn="tl" rotWithShape="0">
                            <a:schemeClr val="dk1">
                              <a:alpha val="40000"/>
                            </a:schemeClr>
                          </a:outerShdw>
                        </a:effectLst>
                      </a:endParaRPr>
                    </a:p>
                  </a:txBody>
                  <a:tcPr/>
                </a:tc>
                <a:tc>
                  <a:txBody>
                    <a:bodyPr/>
                    <a:lstStyle/>
                    <a:p>
                      <a:pPr algn="ctr"/>
                      <a:endParaRPr lang="es-419" b="0" cap="none" spc="0" dirty="0">
                        <a:ln w="0"/>
                        <a:solidFill>
                          <a:schemeClr val="tx1"/>
                        </a:solidFill>
                        <a:effectLst>
                          <a:outerShdw blurRad="38100" dist="19050" dir="2700000" algn="tl" rotWithShape="0">
                            <a:schemeClr val="dk1">
                              <a:alpha val="40000"/>
                            </a:schemeClr>
                          </a:outerShdw>
                        </a:effectLst>
                      </a:endParaRPr>
                    </a:p>
                  </a:txBody>
                  <a:tcPr/>
                </a:tc>
                <a:extLst>
                  <a:ext uri="{0D108BD9-81ED-4DB2-BD59-A6C34878D82A}">
                    <a16:rowId xmlns:a16="http://schemas.microsoft.com/office/drawing/2014/main" val="871991938"/>
                  </a:ext>
                </a:extLst>
              </a:tr>
              <a:tr h="370840">
                <a:tc>
                  <a:txBody>
                    <a:bodyPr/>
                    <a:lstStyle/>
                    <a:p>
                      <a:r>
                        <a:rPr lang="es-419" b="0" cap="none" spc="0" dirty="0" smtClean="0">
                          <a:ln w="0"/>
                          <a:solidFill>
                            <a:schemeClr val="tx1"/>
                          </a:solidFill>
                          <a:effectLst>
                            <a:outerShdw blurRad="38100" dist="19050" dir="2700000" algn="tl" rotWithShape="0">
                              <a:schemeClr val="dk1">
                                <a:alpha val="40000"/>
                              </a:schemeClr>
                            </a:outerShdw>
                          </a:effectLst>
                        </a:rPr>
                        <a:t>Caché LRU</a:t>
                      </a:r>
                      <a:endParaRPr lang="es-419" b="0" cap="none" spc="0" dirty="0">
                        <a:ln w="0"/>
                        <a:solidFill>
                          <a:schemeClr val="tx1"/>
                        </a:solidFill>
                        <a:effectLst>
                          <a:outerShdw blurRad="38100" dist="19050" dir="2700000" algn="tl" rotWithShape="0">
                            <a:schemeClr val="dk1">
                              <a:alpha val="40000"/>
                            </a:schemeClr>
                          </a:outerShdw>
                        </a:effectLst>
                      </a:endParaRPr>
                    </a:p>
                  </a:txBody>
                  <a:tcPr/>
                </a:tc>
                <a:tc>
                  <a:txBody>
                    <a:bodyPr/>
                    <a:lstStyle/>
                    <a:p>
                      <a:pPr algn="ctr"/>
                      <a:r>
                        <a:rPr lang="es-419" b="0" cap="none" spc="0" dirty="0" smtClean="0">
                          <a:ln w="0"/>
                          <a:solidFill>
                            <a:schemeClr val="tx1"/>
                          </a:solidFill>
                          <a:effectLst>
                            <a:outerShdw blurRad="38100" dist="19050" dir="2700000" algn="tl" rotWithShape="0">
                              <a:schemeClr val="dk1">
                                <a:alpha val="40000"/>
                              </a:schemeClr>
                            </a:outerShdw>
                          </a:effectLst>
                        </a:rPr>
                        <a:t>X</a:t>
                      </a:r>
                      <a:endParaRPr lang="es-419" b="0" cap="none" spc="0" dirty="0">
                        <a:ln w="0"/>
                        <a:solidFill>
                          <a:schemeClr val="tx1"/>
                        </a:solidFill>
                        <a:effectLst>
                          <a:outerShdw blurRad="38100" dist="19050" dir="2700000" algn="tl" rotWithShape="0">
                            <a:schemeClr val="dk1">
                              <a:alpha val="40000"/>
                            </a:schemeClr>
                          </a:outerShdw>
                        </a:effectLst>
                      </a:endParaRPr>
                    </a:p>
                  </a:txBody>
                  <a:tcPr/>
                </a:tc>
                <a:tc>
                  <a:txBody>
                    <a:bodyPr/>
                    <a:lstStyle/>
                    <a:p>
                      <a:pPr algn="ctr"/>
                      <a:r>
                        <a:rPr lang="es-419" b="0" cap="none" spc="0" dirty="0" smtClean="0">
                          <a:ln w="0"/>
                          <a:solidFill>
                            <a:schemeClr val="tx1"/>
                          </a:solidFill>
                          <a:effectLst>
                            <a:outerShdw blurRad="38100" dist="19050" dir="2700000" algn="tl" rotWithShape="0">
                              <a:schemeClr val="dk1">
                                <a:alpha val="40000"/>
                              </a:schemeClr>
                            </a:outerShdw>
                          </a:effectLst>
                        </a:rPr>
                        <a:t>X</a:t>
                      </a:r>
                      <a:endParaRPr lang="es-419" b="0" cap="none" spc="0" dirty="0">
                        <a:ln w="0"/>
                        <a:solidFill>
                          <a:schemeClr val="tx1"/>
                        </a:solidFill>
                        <a:effectLst>
                          <a:outerShdw blurRad="38100" dist="19050" dir="2700000" algn="tl" rotWithShape="0">
                            <a:schemeClr val="dk1">
                              <a:alpha val="40000"/>
                            </a:schemeClr>
                          </a:outerShdw>
                        </a:effectLst>
                      </a:endParaRPr>
                    </a:p>
                  </a:txBody>
                  <a:tcPr/>
                </a:tc>
                <a:extLst>
                  <a:ext uri="{0D108BD9-81ED-4DB2-BD59-A6C34878D82A}">
                    <a16:rowId xmlns:a16="http://schemas.microsoft.com/office/drawing/2014/main" val="1307974807"/>
                  </a:ext>
                </a:extLst>
              </a:tr>
              <a:tr h="370840">
                <a:tc>
                  <a:txBody>
                    <a:bodyPr/>
                    <a:lstStyle/>
                    <a:p>
                      <a:r>
                        <a:rPr lang="es-419" b="0" cap="none" spc="0" dirty="0" smtClean="0">
                          <a:ln w="0"/>
                          <a:solidFill>
                            <a:schemeClr val="tx1"/>
                          </a:solidFill>
                          <a:effectLst>
                            <a:outerShdw blurRad="38100" dist="19050" dir="2700000" algn="tl" rotWithShape="0">
                              <a:schemeClr val="dk1">
                                <a:alpha val="40000"/>
                              </a:schemeClr>
                            </a:outerShdw>
                          </a:effectLst>
                        </a:rPr>
                        <a:t>Almacén de datos</a:t>
                      </a:r>
                      <a:endParaRPr lang="es-419" b="0" cap="none" spc="0" dirty="0">
                        <a:ln w="0"/>
                        <a:solidFill>
                          <a:schemeClr val="tx1"/>
                        </a:solidFill>
                        <a:effectLst>
                          <a:outerShdw blurRad="38100" dist="19050" dir="2700000" algn="tl" rotWithShape="0">
                            <a:schemeClr val="dk1">
                              <a:alpha val="40000"/>
                            </a:schemeClr>
                          </a:outerShdw>
                        </a:effectLst>
                      </a:endParaRPr>
                    </a:p>
                  </a:txBody>
                  <a:tcPr/>
                </a:tc>
                <a:tc>
                  <a:txBody>
                    <a:bodyPr/>
                    <a:lstStyle/>
                    <a:p>
                      <a:pPr algn="ctr"/>
                      <a:r>
                        <a:rPr lang="es-419" b="0" cap="none" spc="0" dirty="0" smtClean="0">
                          <a:ln w="0"/>
                          <a:solidFill>
                            <a:schemeClr val="tx1"/>
                          </a:solidFill>
                          <a:effectLst>
                            <a:outerShdw blurRad="38100" dist="19050" dir="2700000" algn="tl" rotWithShape="0">
                              <a:schemeClr val="dk1">
                                <a:alpha val="40000"/>
                              </a:schemeClr>
                            </a:outerShdw>
                          </a:effectLst>
                        </a:rPr>
                        <a:t>X</a:t>
                      </a:r>
                      <a:endParaRPr lang="es-419" b="0" cap="none" spc="0" dirty="0">
                        <a:ln w="0"/>
                        <a:solidFill>
                          <a:schemeClr val="tx1"/>
                        </a:solidFill>
                        <a:effectLst>
                          <a:outerShdw blurRad="38100" dist="19050" dir="2700000" algn="tl" rotWithShape="0">
                            <a:schemeClr val="dk1">
                              <a:alpha val="40000"/>
                            </a:schemeClr>
                          </a:outerShdw>
                        </a:effectLst>
                      </a:endParaRPr>
                    </a:p>
                  </a:txBody>
                  <a:tcPr/>
                </a:tc>
                <a:tc>
                  <a:txBody>
                    <a:bodyPr/>
                    <a:lstStyle/>
                    <a:p>
                      <a:pPr algn="ctr"/>
                      <a:endParaRPr lang="es-419" b="0" cap="none" spc="0" dirty="0">
                        <a:ln w="0"/>
                        <a:solidFill>
                          <a:schemeClr val="tx1"/>
                        </a:solidFill>
                        <a:effectLst>
                          <a:outerShdw blurRad="38100" dist="19050" dir="2700000" algn="tl" rotWithShape="0">
                            <a:schemeClr val="dk1">
                              <a:alpha val="40000"/>
                            </a:schemeClr>
                          </a:outerShdw>
                        </a:effectLst>
                      </a:endParaRPr>
                    </a:p>
                  </a:txBody>
                  <a:tcPr/>
                </a:tc>
                <a:extLst>
                  <a:ext uri="{0D108BD9-81ED-4DB2-BD59-A6C34878D82A}">
                    <a16:rowId xmlns:a16="http://schemas.microsoft.com/office/drawing/2014/main" val="98243182"/>
                  </a:ext>
                </a:extLst>
              </a:tr>
              <a:tr h="370840">
                <a:tc>
                  <a:txBody>
                    <a:bodyPr/>
                    <a:lstStyle/>
                    <a:p>
                      <a:r>
                        <a:rPr lang="es-419" b="0" cap="none" spc="0" dirty="0" err="1" smtClean="0">
                          <a:ln w="0"/>
                          <a:solidFill>
                            <a:schemeClr val="tx1"/>
                          </a:solidFill>
                          <a:effectLst>
                            <a:outerShdw blurRad="38100" dist="19050" dir="2700000" algn="tl" rotWithShape="0">
                              <a:schemeClr val="dk1">
                                <a:alpha val="40000"/>
                              </a:schemeClr>
                            </a:outerShdw>
                          </a:effectLst>
                        </a:rPr>
                        <a:t>Features</a:t>
                      </a:r>
                      <a:r>
                        <a:rPr lang="es-419" b="0" cap="none" spc="0" dirty="0" smtClean="0">
                          <a:ln w="0"/>
                          <a:solidFill>
                            <a:schemeClr val="tx1"/>
                          </a:solidFill>
                          <a:effectLst>
                            <a:outerShdw blurRad="38100" dist="19050" dir="2700000" algn="tl" rotWithShape="0">
                              <a:schemeClr val="dk1">
                                <a:alpha val="40000"/>
                              </a:schemeClr>
                            </a:outerShdw>
                          </a:effectLst>
                        </a:rPr>
                        <a:t>: Pub/Sub </a:t>
                      </a:r>
                      <a:r>
                        <a:rPr lang="es-419" b="0" cap="none" spc="0" dirty="0" err="1" smtClean="0">
                          <a:ln w="0"/>
                          <a:solidFill>
                            <a:schemeClr val="tx1"/>
                          </a:solidFill>
                          <a:effectLst>
                            <a:outerShdw blurRad="38100" dist="19050" dir="2700000" algn="tl" rotWithShape="0">
                              <a:schemeClr val="dk1">
                                <a:alpha val="40000"/>
                              </a:schemeClr>
                            </a:outerShdw>
                          </a:effectLst>
                        </a:rPr>
                        <a:t>Lua</a:t>
                      </a:r>
                      <a:r>
                        <a:rPr lang="es-419" b="0" cap="none" spc="0" dirty="0" smtClean="0">
                          <a:ln w="0"/>
                          <a:solidFill>
                            <a:schemeClr val="tx1"/>
                          </a:solidFill>
                          <a:effectLst>
                            <a:outerShdw blurRad="38100" dist="19050" dir="2700000" algn="tl" rotWithShape="0">
                              <a:schemeClr val="dk1">
                                <a:alpha val="40000"/>
                              </a:schemeClr>
                            </a:outerShdw>
                          </a:effectLst>
                        </a:rPr>
                        <a:t> Scripting</a:t>
                      </a:r>
                      <a:endParaRPr lang="es-419" b="0" cap="none" spc="0" dirty="0">
                        <a:ln w="0"/>
                        <a:solidFill>
                          <a:schemeClr val="tx1"/>
                        </a:solidFill>
                        <a:effectLst>
                          <a:outerShdw blurRad="38100" dist="19050" dir="2700000" algn="tl" rotWithShape="0">
                            <a:schemeClr val="dk1">
                              <a:alpha val="40000"/>
                            </a:schemeClr>
                          </a:outerShdw>
                        </a:effectLst>
                      </a:endParaRPr>
                    </a:p>
                  </a:txBody>
                  <a:tcPr/>
                </a:tc>
                <a:tc>
                  <a:txBody>
                    <a:bodyPr/>
                    <a:lstStyle/>
                    <a:p>
                      <a:pPr algn="ctr"/>
                      <a:r>
                        <a:rPr lang="es-419" b="0" cap="none" spc="0" dirty="0" smtClean="0">
                          <a:ln w="0"/>
                          <a:solidFill>
                            <a:schemeClr val="tx1"/>
                          </a:solidFill>
                          <a:effectLst>
                            <a:outerShdw blurRad="38100" dist="19050" dir="2700000" algn="tl" rotWithShape="0">
                              <a:schemeClr val="dk1">
                                <a:alpha val="40000"/>
                              </a:schemeClr>
                            </a:outerShdw>
                          </a:effectLst>
                        </a:rPr>
                        <a:t>X</a:t>
                      </a:r>
                      <a:endParaRPr lang="es-419" b="0" cap="none" spc="0" dirty="0">
                        <a:ln w="0"/>
                        <a:solidFill>
                          <a:schemeClr val="tx1"/>
                        </a:solidFill>
                        <a:effectLst>
                          <a:outerShdw blurRad="38100" dist="19050" dir="2700000" algn="tl" rotWithShape="0">
                            <a:schemeClr val="dk1">
                              <a:alpha val="40000"/>
                            </a:schemeClr>
                          </a:outerShdw>
                        </a:effectLst>
                      </a:endParaRPr>
                    </a:p>
                  </a:txBody>
                  <a:tcPr/>
                </a:tc>
                <a:tc>
                  <a:txBody>
                    <a:bodyPr/>
                    <a:lstStyle/>
                    <a:p>
                      <a:pPr algn="ctr"/>
                      <a:endParaRPr lang="es-419" b="0" cap="none" spc="0" dirty="0">
                        <a:ln w="0"/>
                        <a:solidFill>
                          <a:schemeClr val="tx1"/>
                        </a:solidFill>
                        <a:effectLst>
                          <a:outerShdw blurRad="38100" dist="19050" dir="2700000" algn="tl" rotWithShape="0">
                            <a:schemeClr val="dk1">
                              <a:alpha val="40000"/>
                            </a:schemeClr>
                          </a:outerShdw>
                        </a:effectLst>
                      </a:endParaRPr>
                    </a:p>
                  </a:txBody>
                  <a:tcPr/>
                </a:tc>
                <a:extLst>
                  <a:ext uri="{0D108BD9-81ED-4DB2-BD59-A6C34878D82A}">
                    <a16:rowId xmlns:a16="http://schemas.microsoft.com/office/drawing/2014/main" val="3539160846"/>
                  </a:ext>
                </a:extLst>
              </a:tr>
              <a:tr h="370840">
                <a:tc>
                  <a:txBody>
                    <a:bodyPr/>
                    <a:lstStyle/>
                    <a:p>
                      <a:r>
                        <a:rPr lang="es-419" b="0" cap="none" spc="0" dirty="0" smtClean="0">
                          <a:ln w="0"/>
                          <a:solidFill>
                            <a:schemeClr val="tx1"/>
                          </a:solidFill>
                          <a:effectLst>
                            <a:outerShdw blurRad="38100" dist="19050" dir="2700000" algn="tl" rotWithShape="0">
                              <a:schemeClr val="dk1">
                                <a:alpha val="40000"/>
                              </a:schemeClr>
                            </a:outerShdw>
                          </a:effectLst>
                        </a:rPr>
                        <a:t>Diferentes estructuras de datos</a:t>
                      </a:r>
                    </a:p>
                  </a:txBody>
                  <a:tcPr/>
                </a:tc>
                <a:tc>
                  <a:txBody>
                    <a:bodyPr/>
                    <a:lstStyle/>
                    <a:p>
                      <a:pPr algn="ctr"/>
                      <a:r>
                        <a:rPr lang="es-419" b="0" cap="none" spc="0" dirty="0" smtClean="0">
                          <a:ln w="0"/>
                          <a:solidFill>
                            <a:schemeClr val="tx1"/>
                          </a:solidFill>
                          <a:effectLst>
                            <a:outerShdw blurRad="38100" dist="19050" dir="2700000" algn="tl" rotWithShape="0">
                              <a:schemeClr val="dk1">
                                <a:alpha val="40000"/>
                              </a:schemeClr>
                            </a:outerShdw>
                          </a:effectLst>
                        </a:rPr>
                        <a:t>X</a:t>
                      </a:r>
                      <a:endParaRPr lang="es-419" b="0" cap="none" spc="0" dirty="0">
                        <a:ln w="0"/>
                        <a:solidFill>
                          <a:schemeClr val="tx1"/>
                        </a:solidFill>
                        <a:effectLst>
                          <a:outerShdw blurRad="38100" dist="19050" dir="2700000" algn="tl" rotWithShape="0">
                            <a:schemeClr val="dk1">
                              <a:alpha val="40000"/>
                            </a:schemeClr>
                          </a:outerShdw>
                        </a:effectLst>
                      </a:endParaRPr>
                    </a:p>
                  </a:txBody>
                  <a:tcPr/>
                </a:tc>
                <a:tc>
                  <a:txBody>
                    <a:bodyPr/>
                    <a:lstStyle/>
                    <a:p>
                      <a:pPr algn="ctr"/>
                      <a:endParaRPr lang="es-419" b="0" cap="none" spc="0" dirty="0">
                        <a:ln w="0"/>
                        <a:solidFill>
                          <a:schemeClr val="tx1"/>
                        </a:solidFill>
                        <a:effectLst>
                          <a:outerShdw blurRad="38100" dist="19050" dir="2700000" algn="tl" rotWithShape="0">
                            <a:schemeClr val="dk1">
                              <a:alpha val="40000"/>
                            </a:schemeClr>
                          </a:outerShdw>
                        </a:effectLst>
                      </a:endParaRPr>
                    </a:p>
                  </a:txBody>
                  <a:tcPr/>
                </a:tc>
                <a:extLst>
                  <a:ext uri="{0D108BD9-81ED-4DB2-BD59-A6C34878D82A}">
                    <a16:rowId xmlns:a16="http://schemas.microsoft.com/office/drawing/2014/main" val="2899798491"/>
                  </a:ext>
                </a:extLst>
              </a:tr>
              <a:tr h="370840">
                <a:tc>
                  <a:txBody>
                    <a:bodyPr/>
                    <a:lstStyle/>
                    <a:p>
                      <a:r>
                        <a:rPr lang="es-419" b="0" cap="none" spc="0" dirty="0" err="1" smtClean="0">
                          <a:ln w="0"/>
                          <a:solidFill>
                            <a:schemeClr val="tx1"/>
                          </a:solidFill>
                          <a:effectLst>
                            <a:outerShdw blurRad="38100" dist="19050" dir="2700000" algn="tl" rotWithShape="0">
                              <a:schemeClr val="dk1">
                                <a:alpha val="40000"/>
                              </a:schemeClr>
                            </a:outerShdw>
                          </a:effectLst>
                        </a:rPr>
                        <a:t>Multi</a:t>
                      </a:r>
                      <a:r>
                        <a:rPr lang="es-419" b="0" cap="none" spc="0" dirty="0" smtClean="0">
                          <a:ln w="0"/>
                          <a:solidFill>
                            <a:schemeClr val="tx1"/>
                          </a:solidFill>
                          <a:effectLst>
                            <a:outerShdw blurRad="38100" dist="19050" dir="2700000" algn="tl" rotWithShape="0">
                              <a:schemeClr val="dk1">
                                <a:alpha val="40000"/>
                              </a:schemeClr>
                            </a:outerShdw>
                          </a:effectLst>
                        </a:rPr>
                        <a:t>-hilo</a:t>
                      </a:r>
                    </a:p>
                  </a:txBody>
                  <a:tcPr/>
                </a:tc>
                <a:tc>
                  <a:txBody>
                    <a:bodyPr/>
                    <a:lstStyle/>
                    <a:p>
                      <a:pPr algn="ctr"/>
                      <a:endParaRPr lang="es-419" b="0" cap="none" spc="0" dirty="0">
                        <a:ln w="0"/>
                        <a:solidFill>
                          <a:schemeClr val="tx1"/>
                        </a:solidFill>
                        <a:effectLst>
                          <a:outerShdw blurRad="38100" dist="19050" dir="2700000" algn="tl" rotWithShape="0">
                            <a:schemeClr val="dk1">
                              <a:alpha val="40000"/>
                            </a:schemeClr>
                          </a:outerShdw>
                        </a:effectLst>
                      </a:endParaRPr>
                    </a:p>
                  </a:txBody>
                  <a:tcPr/>
                </a:tc>
                <a:tc>
                  <a:txBody>
                    <a:bodyPr/>
                    <a:lstStyle/>
                    <a:p>
                      <a:pPr algn="ctr"/>
                      <a:r>
                        <a:rPr lang="es-419" b="0" cap="none" spc="0" dirty="0" smtClean="0">
                          <a:ln w="0"/>
                          <a:solidFill>
                            <a:schemeClr val="tx1"/>
                          </a:solidFill>
                          <a:effectLst>
                            <a:outerShdw blurRad="38100" dist="19050" dir="2700000" algn="tl" rotWithShape="0">
                              <a:schemeClr val="dk1">
                                <a:alpha val="40000"/>
                              </a:schemeClr>
                            </a:outerShdw>
                          </a:effectLst>
                        </a:rPr>
                        <a:t>X</a:t>
                      </a:r>
                      <a:endParaRPr lang="es-419" b="0" cap="none" spc="0" dirty="0">
                        <a:ln w="0"/>
                        <a:solidFill>
                          <a:schemeClr val="tx1"/>
                        </a:solidFill>
                        <a:effectLst>
                          <a:outerShdw blurRad="38100" dist="19050" dir="2700000" algn="tl" rotWithShape="0">
                            <a:schemeClr val="dk1">
                              <a:alpha val="40000"/>
                            </a:schemeClr>
                          </a:outerShdw>
                        </a:effectLst>
                      </a:endParaRPr>
                    </a:p>
                  </a:txBody>
                  <a:tcPr/>
                </a:tc>
                <a:extLst>
                  <a:ext uri="{0D108BD9-81ED-4DB2-BD59-A6C34878D82A}">
                    <a16:rowId xmlns:a16="http://schemas.microsoft.com/office/drawing/2014/main" val="2210383894"/>
                  </a:ext>
                </a:extLst>
              </a:tr>
              <a:tr h="370840">
                <a:tc>
                  <a:txBody>
                    <a:bodyPr/>
                    <a:lstStyle/>
                    <a:p>
                      <a:r>
                        <a:rPr lang="es-419" b="0" cap="none" spc="0" dirty="0" smtClean="0">
                          <a:ln w="0"/>
                          <a:solidFill>
                            <a:schemeClr val="tx1"/>
                          </a:solidFill>
                          <a:effectLst>
                            <a:outerShdw blurRad="38100" dist="19050" dir="2700000" algn="tl" rotWithShape="0">
                              <a:schemeClr val="dk1">
                                <a:alpha val="40000"/>
                              </a:schemeClr>
                            </a:outerShdw>
                          </a:effectLst>
                        </a:rPr>
                        <a:t>Alta velocidad</a:t>
                      </a:r>
                    </a:p>
                  </a:txBody>
                  <a:tcPr/>
                </a:tc>
                <a:tc>
                  <a:txBody>
                    <a:bodyPr/>
                    <a:lstStyle/>
                    <a:p>
                      <a:pPr algn="ctr"/>
                      <a:r>
                        <a:rPr lang="es-419" b="0" cap="none" spc="0" dirty="0" smtClean="0">
                          <a:ln w="0"/>
                          <a:solidFill>
                            <a:schemeClr val="tx1"/>
                          </a:solidFill>
                          <a:effectLst>
                            <a:outerShdw blurRad="38100" dist="19050" dir="2700000" algn="tl" rotWithShape="0">
                              <a:schemeClr val="dk1">
                                <a:alpha val="40000"/>
                              </a:schemeClr>
                            </a:outerShdw>
                          </a:effectLst>
                        </a:rPr>
                        <a:t>X</a:t>
                      </a:r>
                      <a:endParaRPr lang="es-419" b="0" cap="none" spc="0" dirty="0">
                        <a:ln w="0"/>
                        <a:solidFill>
                          <a:schemeClr val="tx1"/>
                        </a:solidFill>
                        <a:effectLst>
                          <a:outerShdw blurRad="38100" dist="19050" dir="2700000" algn="tl" rotWithShape="0">
                            <a:schemeClr val="dk1">
                              <a:alpha val="40000"/>
                            </a:schemeClr>
                          </a:outerShdw>
                        </a:effectLst>
                      </a:endParaRPr>
                    </a:p>
                  </a:txBody>
                  <a:tcPr/>
                </a:tc>
                <a:tc>
                  <a:txBody>
                    <a:bodyPr/>
                    <a:lstStyle/>
                    <a:p>
                      <a:pPr algn="ctr"/>
                      <a:r>
                        <a:rPr lang="es-419" b="0" cap="none" spc="0" dirty="0" smtClean="0">
                          <a:ln w="0"/>
                          <a:solidFill>
                            <a:schemeClr val="tx1"/>
                          </a:solidFill>
                          <a:effectLst>
                            <a:outerShdw blurRad="38100" dist="19050" dir="2700000" algn="tl" rotWithShape="0">
                              <a:schemeClr val="dk1">
                                <a:alpha val="40000"/>
                              </a:schemeClr>
                            </a:outerShdw>
                          </a:effectLst>
                        </a:rPr>
                        <a:t>X</a:t>
                      </a:r>
                      <a:endParaRPr lang="es-419" b="0" cap="none" spc="0" dirty="0">
                        <a:ln w="0"/>
                        <a:solidFill>
                          <a:schemeClr val="tx1"/>
                        </a:solidFill>
                        <a:effectLst>
                          <a:outerShdw blurRad="38100" dist="19050" dir="2700000" algn="tl" rotWithShape="0">
                            <a:schemeClr val="dk1">
                              <a:alpha val="40000"/>
                            </a:schemeClr>
                          </a:outerShdw>
                        </a:effectLst>
                      </a:endParaRPr>
                    </a:p>
                  </a:txBody>
                  <a:tcPr/>
                </a:tc>
                <a:extLst>
                  <a:ext uri="{0D108BD9-81ED-4DB2-BD59-A6C34878D82A}">
                    <a16:rowId xmlns:a16="http://schemas.microsoft.com/office/drawing/2014/main" val="4058217627"/>
                  </a:ext>
                </a:extLst>
              </a:tr>
              <a:tr h="370840">
                <a:tc>
                  <a:txBody>
                    <a:bodyPr/>
                    <a:lstStyle/>
                    <a:p>
                      <a:r>
                        <a:rPr lang="es-419" b="0" cap="none" spc="0" dirty="0" smtClean="0">
                          <a:ln w="0"/>
                          <a:solidFill>
                            <a:schemeClr val="tx1"/>
                          </a:solidFill>
                          <a:effectLst>
                            <a:outerShdw blurRad="38100" dist="19050" dir="2700000" algn="tl" rotWithShape="0">
                              <a:schemeClr val="dk1">
                                <a:alpha val="40000"/>
                              </a:schemeClr>
                            </a:outerShdw>
                          </a:effectLst>
                        </a:rPr>
                        <a:t>Operaciones con datos</a:t>
                      </a:r>
                    </a:p>
                  </a:txBody>
                  <a:tcPr/>
                </a:tc>
                <a:tc>
                  <a:txBody>
                    <a:bodyPr/>
                    <a:lstStyle/>
                    <a:p>
                      <a:pPr algn="ctr"/>
                      <a:r>
                        <a:rPr lang="es-419" b="0" cap="none" spc="0" dirty="0" smtClean="0">
                          <a:ln w="0"/>
                          <a:solidFill>
                            <a:schemeClr val="tx1"/>
                          </a:solidFill>
                          <a:effectLst>
                            <a:outerShdw blurRad="38100" dist="19050" dir="2700000" algn="tl" rotWithShape="0">
                              <a:schemeClr val="dk1">
                                <a:alpha val="40000"/>
                              </a:schemeClr>
                            </a:outerShdw>
                          </a:effectLst>
                        </a:rPr>
                        <a:t>X</a:t>
                      </a:r>
                      <a:endParaRPr lang="es-419" b="0" cap="none" spc="0" dirty="0">
                        <a:ln w="0"/>
                        <a:solidFill>
                          <a:schemeClr val="tx1"/>
                        </a:solidFill>
                        <a:effectLst>
                          <a:outerShdw blurRad="38100" dist="19050" dir="2700000" algn="tl" rotWithShape="0">
                            <a:schemeClr val="dk1">
                              <a:alpha val="40000"/>
                            </a:schemeClr>
                          </a:outerShdw>
                        </a:effectLst>
                      </a:endParaRPr>
                    </a:p>
                  </a:txBody>
                  <a:tcPr/>
                </a:tc>
                <a:tc>
                  <a:txBody>
                    <a:bodyPr/>
                    <a:lstStyle/>
                    <a:p>
                      <a:pPr algn="ctr"/>
                      <a:endParaRPr lang="es-419" b="0" cap="none" spc="0" dirty="0">
                        <a:ln w="0"/>
                        <a:solidFill>
                          <a:schemeClr val="tx1"/>
                        </a:solidFill>
                        <a:effectLst>
                          <a:outerShdw blurRad="38100" dist="19050" dir="2700000" algn="tl" rotWithShape="0">
                            <a:schemeClr val="dk1">
                              <a:alpha val="40000"/>
                            </a:schemeClr>
                          </a:outerShdw>
                        </a:effectLst>
                      </a:endParaRPr>
                    </a:p>
                  </a:txBody>
                  <a:tcPr/>
                </a:tc>
                <a:extLst>
                  <a:ext uri="{0D108BD9-81ED-4DB2-BD59-A6C34878D82A}">
                    <a16:rowId xmlns:a16="http://schemas.microsoft.com/office/drawing/2014/main" val="2191870231"/>
                  </a:ext>
                </a:extLst>
              </a:tr>
            </a:tbl>
          </a:graphicData>
        </a:graphic>
      </p:graphicFrame>
    </p:spTree>
    <p:extLst>
      <p:ext uri="{BB962C8B-B14F-4D97-AF65-F5344CB8AC3E}">
        <p14:creationId xmlns:p14="http://schemas.microsoft.com/office/powerpoint/2010/main" val="35579961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876074" y="694944"/>
            <a:ext cx="10439852" cy="5468112"/>
          </a:xfrm>
          <a:prstGeom prst="rect">
            <a:avLst/>
          </a:prstGeom>
        </p:spPr>
      </p:pic>
    </p:spTree>
    <p:extLst>
      <p:ext uri="{BB962C8B-B14F-4D97-AF65-F5344CB8AC3E}">
        <p14:creationId xmlns:p14="http://schemas.microsoft.com/office/powerpoint/2010/main" val="198960540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grupo de recurs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450" y="1036321"/>
            <a:ext cx="10768180" cy="562750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274710" y="295279"/>
            <a:ext cx="9875336" cy="923922"/>
          </a:xfrm>
        </p:spPr>
        <p:txBody>
          <a:bodyPr>
            <a:noAutofit/>
          </a:bodyPr>
          <a:lstStyle/>
          <a:p>
            <a:r>
              <a:rPr lang="es-CO" noProof="1" smtClean="0"/>
              <a:t>HOL</a:t>
            </a:r>
            <a:r>
              <a:rPr lang="es-CO" noProof="1" smtClean="0">
                <a:sym typeface="Wingdings" panose="05000000000000000000" pitchFamily="2" charset="2"/>
              </a:rPr>
              <a:t></a:t>
            </a:r>
            <a:endParaRPr lang="es-CO" noProof="1"/>
          </a:p>
        </p:txBody>
      </p:sp>
    </p:spTree>
    <p:extLst>
      <p:ext uri="{BB962C8B-B14F-4D97-AF65-F5344CB8AC3E}">
        <p14:creationId xmlns:p14="http://schemas.microsoft.com/office/powerpoint/2010/main" val="159040005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30EFEA-9AEA-457C-BAA8-93C4281792F5}">
  <ds:schemaRefs>
    <ds:schemaRef ds:uri="http://schemas.microsoft.com/office/infopath/2007/PartnerControls"/>
    <ds:schemaRef ds:uri="http://purl.org/dc/elements/1.1/"/>
    <ds:schemaRef ds:uri="http://www.w3.org/XML/1998/namespace"/>
    <ds:schemaRef ds:uri="http://schemas.microsoft.com/office/2006/documentManagement/types"/>
    <ds:schemaRef ds:uri="http://schemas.microsoft.com/office/2006/metadata/properties"/>
    <ds:schemaRef ds:uri="http://purl.org/dc/terms/"/>
    <ds:schemaRef ds:uri="http://schemas.openxmlformats.org/package/2006/metadata/core-properties"/>
    <ds:schemaRef ds:uri="fee586e5-3c92-48eb-9898-42915e590ada"/>
    <ds:schemaRef ds:uri="http://purl.org/dc/dcmitype/"/>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AzureEvent</Template>
  <TotalTime>52</TotalTime>
  <Words>141</Words>
  <Application>Microsoft Office PowerPoint</Application>
  <PresentationFormat>Panorámica</PresentationFormat>
  <Paragraphs>53</Paragraphs>
  <Slides>8</Slides>
  <Notes>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8</vt:i4>
      </vt:variant>
    </vt:vector>
  </HeadingPairs>
  <TitlesOfParts>
    <vt:vector size="14" baseType="lpstr">
      <vt:lpstr>Arial</vt:lpstr>
      <vt:lpstr>Calibri</vt:lpstr>
      <vt:lpstr>Segoe UI</vt:lpstr>
      <vt:lpstr>Segoe UI Light</vt:lpstr>
      <vt:lpstr>Wingdings</vt:lpstr>
      <vt:lpstr>1_Azure Event</vt:lpstr>
      <vt:lpstr>Azure Cloudcamp</vt:lpstr>
      <vt:lpstr>Contacto</vt:lpstr>
      <vt:lpstr>El Repositorio</vt:lpstr>
      <vt:lpstr>Redis Cache</vt:lpstr>
      <vt:lpstr>Redis Cache</vt:lpstr>
      <vt:lpstr>Presentación de PowerPoint</vt:lpstr>
      <vt:lpstr>HOL</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Andres Londoño</cp:lastModifiedBy>
  <cp:revision>21</cp:revision>
  <cp:lastPrinted>2014-03-26T17:46:13Z</cp:lastPrinted>
  <dcterms:created xsi:type="dcterms:W3CDTF">2015-04-24T22:03:05Z</dcterms:created>
  <dcterms:modified xsi:type="dcterms:W3CDTF">2015-11-07T14:05:14Z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